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309" r:id="rId3"/>
    <p:sldId id="310" r:id="rId4"/>
    <p:sldId id="258" r:id="rId5"/>
    <p:sldId id="301" r:id="rId6"/>
    <p:sldId id="302" r:id="rId7"/>
    <p:sldId id="259" r:id="rId8"/>
    <p:sldId id="299" r:id="rId9"/>
    <p:sldId id="260" r:id="rId10"/>
    <p:sldId id="261" r:id="rId11"/>
    <p:sldId id="273" r:id="rId12"/>
    <p:sldId id="274" r:id="rId13"/>
    <p:sldId id="275" r:id="rId14"/>
    <p:sldId id="257" r:id="rId15"/>
    <p:sldId id="262" r:id="rId16"/>
    <p:sldId id="311" r:id="rId17"/>
    <p:sldId id="263" r:id="rId18"/>
    <p:sldId id="264" r:id="rId19"/>
    <p:sldId id="267" r:id="rId20"/>
    <p:sldId id="266" r:id="rId21"/>
    <p:sldId id="305" r:id="rId22"/>
    <p:sldId id="306" r:id="rId23"/>
    <p:sldId id="303" r:id="rId24"/>
    <p:sldId id="269" r:id="rId25"/>
    <p:sldId id="270" r:id="rId26"/>
    <p:sldId id="272" r:id="rId27"/>
    <p:sldId id="277" r:id="rId28"/>
    <p:sldId id="279" r:id="rId29"/>
    <p:sldId id="284" r:id="rId30"/>
    <p:sldId id="285" r:id="rId31"/>
    <p:sldId id="312" r:id="rId32"/>
    <p:sldId id="307" r:id="rId33"/>
    <p:sldId id="31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C550"/>
    <a:srgbClr val="10E004"/>
    <a:srgbClr val="62A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7"/>
    <p:restoredTop sz="84560" autoAdjust="0"/>
  </p:normalViewPr>
  <p:slideViewPr>
    <p:cSldViewPr snapToGrid="0" snapToObjects="1">
      <p:cViewPr varScale="1">
        <p:scale>
          <a:sx n="122" d="100"/>
          <a:sy n="122" d="100"/>
        </p:scale>
        <p:origin x="15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55108-1AF9-E34C-9FAD-E2EEBF29A757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DCD8D-57DD-E044-9971-2FC212BA2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30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/wiki/Sine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DCD8D-57DD-E044-9971-2FC212BA20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3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EMG</a:t>
            </a:r>
            <a:r>
              <a:rPr lang="en-US" baseline="0" dirty="0"/>
              <a:t> measures potential in the muscles, the more negative the potential, the more stable the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DCD8D-57DD-E044-9971-2FC212BA20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2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Cos(-1)(-a/4b) is always unstable </a:t>
            </a:r>
            <a:r>
              <a:rPr lang="en-US" dirty="0">
                <a:sym typeface="Wingdings"/>
              </a:rPr>
              <a:t> only stable Eps are physically observable</a:t>
            </a:r>
          </a:p>
          <a:p>
            <a:r>
              <a:rPr lang="en-US" dirty="0"/>
              <a:t>Intro to dynamical systems: https://mathinsight.org/discrete_dynamical_system_introduction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DCD8D-57DD-E044-9971-2FC212BA20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0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  <a:r>
              <a:rPr lang="en-US" baseline="0" dirty="0"/>
              <a:t> a phase portrait, w</a:t>
            </a:r>
            <a:r>
              <a:rPr lang="en-US" dirty="0"/>
              <a:t>here</a:t>
            </a:r>
            <a:r>
              <a:rPr lang="en-US" baseline="0" dirty="0"/>
              <a:t> the curve cuts the x-axis (x-dot =0 ) is an equilibrium point. If at this point, the phase portrait has a negative slope, then this is a stable EP. If the slope at this point is positive, it is an unstable EP. Only stable EP’s are physically observable.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DCD8D-57DD-E044-9971-2FC212BA20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0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BAA8493-B340-F24D-91F0-C786BDBC5A89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F5EB0D2-9534-3F45-ACE8-DC7B02A809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kinematics and dynamics of animal movement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Bimanual coordination: finger waggling and the HKB model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Interpersonal movement synchronization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Horse gait change to save energy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dynamics of human walking and running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 of running on irregular terrain – an example of embodied cognitive control.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42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relations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7006" b="36781"/>
          <a:stretch/>
        </p:blipFill>
        <p:spPr>
          <a:xfrm>
            <a:off x="381000" y="4064001"/>
            <a:ext cx="4318000" cy="12550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7858" b="4993"/>
          <a:stretch/>
        </p:blipFill>
        <p:spPr>
          <a:xfrm>
            <a:off x="219634" y="5408705"/>
            <a:ext cx="4318000" cy="1299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8582" b="50404"/>
          <a:stretch/>
        </p:blipFill>
        <p:spPr>
          <a:xfrm>
            <a:off x="865095" y="2038256"/>
            <a:ext cx="2167965" cy="19714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87059" y="2823882"/>
            <a:ext cx="239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phase; phase diff= 0°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7459" y="4560047"/>
            <a:ext cx="284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phase; phase diff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 0°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17459" y="5693081"/>
            <a:ext cx="3696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Antiphase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 special case of out of phase);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180°</a:t>
            </a:r>
          </a:p>
        </p:txBody>
      </p:sp>
    </p:spTree>
    <p:extLst>
      <p:ext uri="{BB962C8B-B14F-4D97-AF65-F5344CB8AC3E}">
        <p14:creationId xmlns:p14="http://schemas.microsoft.com/office/powerpoint/2010/main" val="1757402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phase (0° phase diff) demo</a:t>
            </a:r>
          </a:p>
        </p:txBody>
      </p:sp>
      <p:pic>
        <p:nvPicPr>
          <p:cNvPr id="5" name="BiManualCoordDemo_180de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692" b="37089"/>
          <a:stretch/>
        </p:blipFill>
        <p:spPr>
          <a:xfrm>
            <a:off x="2968310" y="2908333"/>
            <a:ext cx="3187881" cy="31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 phase (180° phase diff) demo</a:t>
            </a:r>
          </a:p>
        </p:txBody>
      </p:sp>
      <p:pic>
        <p:nvPicPr>
          <p:cNvPr id="4" name="BiManualCoordDemo_0_180de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820" b="26906"/>
          <a:stretch/>
        </p:blipFill>
        <p:spPr>
          <a:xfrm>
            <a:off x="3269654" y="2861006"/>
            <a:ext cx="3003578" cy="2999106"/>
          </a:xfrm>
        </p:spPr>
      </p:pic>
    </p:spTree>
    <p:extLst>
      <p:ext uri="{BB962C8B-B14F-4D97-AF65-F5344CB8AC3E}">
        <p14:creationId xmlns:p14="http://schemas.microsoft.com/office/powerpoint/2010/main" val="15462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Out-of-phase (90° phase diff) demo</a:t>
            </a:r>
          </a:p>
        </p:txBody>
      </p:sp>
      <p:pic>
        <p:nvPicPr>
          <p:cNvPr id="5" name="BiManualCoordDemo_90de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369" b="37981"/>
          <a:stretch/>
        </p:blipFill>
        <p:spPr>
          <a:xfrm>
            <a:off x="3115606" y="2922204"/>
            <a:ext cx="3143573" cy="29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9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Intrapersonal coordinated rhythmic multi-limb movement: bimanual coordination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30" y="2345765"/>
            <a:ext cx="6858000" cy="32272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174" y="5786630"/>
            <a:ext cx="8410234" cy="65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talking about whether the muscle movement is in- or anti-phase, not the fingers’ movement directions.</a:t>
            </a:r>
          </a:p>
        </p:txBody>
      </p:sp>
    </p:spTree>
    <p:extLst>
      <p:ext uri="{BB962C8B-B14F-4D97-AF65-F5344CB8AC3E}">
        <p14:creationId xmlns:p14="http://schemas.microsoft.com/office/powerpoint/2010/main" val="21856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103" b="24092"/>
          <a:stretch/>
        </p:blipFill>
        <p:spPr>
          <a:xfrm>
            <a:off x="5529380" y="1471101"/>
            <a:ext cx="2694992" cy="192935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1672468"/>
            <a:ext cx="4526938" cy="4703147"/>
            <a:chOff x="0" y="867011"/>
            <a:chExt cx="4526938" cy="47031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52418" b="21114"/>
            <a:stretch/>
          </p:blipFill>
          <p:spPr>
            <a:xfrm>
              <a:off x="861418" y="867011"/>
              <a:ext cx="2373683" cy="18519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741358"/>
              <a:ext cx="2168013" cy="1828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8925" y="3741358"/>
              <a:ext cx="2168013" cy="18288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918693" y="2718916"/>
              <a:ext cx="242942" cy="8901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772434" y="2718916"/>
              <a:ext cx="154885" cy="8901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440175"/>
            <a:ext cx="16256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212" y="694175"/>
            <a:ext cx="1638300" cy="44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612" y="427475"/>
            <a:ext cx="1485900" cy="266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4357" y="4493101"/>
            <a:ext cx="2057400" cy="1828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370" y="4484856"/>
            <a:ext cx="2057400" cy="1828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5963057" y="3400453"/>
            <a:ext cx="336555" cy="843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914603" y="3400453"/>
            <a:ext cx="108420" cy="843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460677" y="0"/>
            <a:ext cx="46465" cy="6858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99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62" y="1187537"/>
            <a:ext cx="3609975" cy="23526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99" y="3874529"/>
            <a:ext cx="4457700" cy="26098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036" y="1477106"/>
            <a:ext cx="4373964" cy="338629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065832" y="241801"/>
            <a:ext cx="3209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Kelso et al, 1980’s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2031" y="6581670"/>
            <a:ext cx="3687745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8842" y="6521382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frequencies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037402" y="1477105"/>
            <a:ext cx="341644" cy="33862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18721" y="4601791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</a:t>
            </a:r>
          </a:p>
        </p:txBody>
      </p:sp>
    </p:spTree>
    <p:extLst>
      <p:ext uri="{BB962C8B-B14F-4D97-AF65-F5344CB8AC3E}">
        <p14:creationId xmlns:p14="http://schemas.microsoft.com/office/powerpoint/2010/main" val="3926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6582"/>
            <a:ext cx="8913813" cy="1121674"/>
          </a:xfrm>
        </p:spPr>
        <p:txBody>
          <a:bodyPr>
            <a:normAutofit/>
          </a:bodyPr>
          <a:lstStyle/>
          <a:p>
            <a:r>
              <a:rPr lang="en-US" sz="2800" b="1" dirty="0"/>
              <a:t>The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phenomenon</a:t>
            </a:r>
            <a:r>
              <a:rPr lang="en-US" altLang="zh-CN" sz="2800" dirty="0"/>
              <a:t>:</a:t>
            </a:r>
            <a:r>
              <a:rPr lang="en-US" sz="2800" dirty="0"/>
              <a:t> stability of coordinated rhythmic multi-limb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phase is a measure of coordination.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phase = 0°/180°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stable behavioral patterns; Relative phase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 0°/180°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unstable behavioral patterns.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of coordination of rhythmic limb movement: three properties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1: there are only two stable modes: 0° and 180°;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2: 180° is less stable than 0 °, especially at higher frequencies.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3: phase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unidirectional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925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Increasing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180 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; decreasing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freq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°</a:t>
            </a:r>
          </a:p>
        </p:txBody>
      </p:sp>
    </p:spTree>
    <p:extLst>
      <p:ext uri="{BB962C8B-B14F-4D97-AF65-F5344CB8AC3E}">
        <p14:creationId xmlns:p14="http://schemas.microsoft.com/office/powerpoint/2010/main" val="153049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19" y="3260663"/>
            <a:ext cx="2085975" cy="1838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dynamics of bimanual coordination: The HKB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348" y="2222918"/>
            <a:ext cx="5312542" cy="439022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stable behavior, in terms of physics/dynamics?</a:t>
            </a:r>
          </a:p>
          <a:p>
            <a:pPr>
              <a:buFont typeface="Wingdings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stable behavior is one that requires the least energy to produce (or the most energy to perturb). </a:t>
            </a:r>
          </a:p>
          <a:p>
            <a:pPr>
              <a:buFont typeface="Wingdings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the ball is not going to stay on the wall of the bowl but finally rests (0 kinetic energy) at the lowest point (minimum potential energy) of the bowl.</a:t>
            </a:r>
          </a:p>
          <a:p>
            <a:pPr>
              <a:buFont typeface="Wingdings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system settles, it is called the system has reached “equilibrium”. That means a lot of energy is required to perturb the system. The system is stable.</a:t>
            </a:r>
          </a:p>
          <a:p>
            <a:pPr>
              <a:buFont typeface="Wingdings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8140" y="1969614"/>
            <a:ext cx="1765673" cy="1905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69384" y="5374875"/>
            <a:ext cx="2644429" cy="12003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 ball shall finally stay is the equilibrium point of this system.</a:t>
            </a: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H="1" flipV="1">
            <a:off x="6969807" y="4460992"/>
            <a:ext cx="621792" cy="91388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7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dynamics of bimanual coordination: The HKB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444850"/>
            <a:ext cx="7610476" cy="36707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HKB model is a simple nonlinear model that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rhythmic movement of coordinated limbs. </a:t>
            </a:r>
          </a:p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elso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(1985) pointed out that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phase,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the control variable for rhythmic limb movement.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exist some Φ’s, at which bimanual coordination is the most stable. So, how do we find them? How do they behave?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0661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497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dynamic hypothesis of synergy (coordination + control)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747" y="2213725"/>
            <a:ext cx="7610476" cy="36707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action system is a self-organizing dynamical system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 a coordinative structure (synergy) as a low-dimensional dynamical system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dynamics of the resulting movement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behavior = attractors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behavior = bifurcation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22E5E-28F9-C341-B483-83BE40CC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890" y="4320791"/>
            <a:ext cx="3871109" cy="220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08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84237" y="2038256"/>
            <a:ext cx="8029576" cy="2005561"/>
          </a:xfrm>
        </p:spPr>
        <p:txBody>
          <a:bodyPr>
            <a:normAutofit/>
          </a:bodyPr>
          <a:lstStyle/>
          <a:p>
            <a:r>
              <a:rPr lang="en-US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roperties</a:t>
            </a:r>
            <a:r>
              <a:rPr lang="zh-CN" altLang="en-US" dirty="0"/>
              <a:t> </a:t>
            </a:r>
            <a:r>
              <a:rPr lang="en-US" dirty="0"/>
              <a:t>of finger waggling</a:t>
            </a:r>
            <a:r>
              <a:rPr lang="zh-CN" altLang="en-US" dirty="0"/>
              <a:t> </a:t>
            </a:r>
            <a:r>
              <a:rPr lang="en-US" altLang="zh-CN" dirty="0"/>
              <a:t>(cyclic</a:t>
            </a:r>
            <a:r>
              <a:rPr lang="zh-CN" altLang="en-US" dirty="0"/>
              <a:t> </a:t>
            </a:r>
            <a:r>
              <a:rPr lang="en-US" altLang="zh-CN" dirty="0"/>
              <a:t>oscillation)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dynamics of bimanual coordination: The HKB Model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06124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1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2569826"/>
            <a:ext cx="6502400" cy="11557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4" name="Picture 13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9"/>
          <a:stretch/>
        </p:blipFill>
        <p:spPr bwMode="auto">
          <a:xfrm>
            <a:off x="3657600" y="3791310"/>
            <a:ext cx="5486400" cy="30666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/>
          <p:cNvCxnSpPr/>
          <p:nvPr/>
        </p:nvCxnSpPr>
        <p:spPr>
          <a:xfrm flipH="1">
            <a:off x="2448438" y="3757157"/>
            <a:ext cx="589198" cy="18414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16039" y="5788210"/>
            <a:ext cx="61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2*pi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99025" y="5799307"/>
            <a:ext cx="69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-2*pi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32" y="4043817"/>
            <a:ext cx="3086100" cy="520700"/>
          </a:xfrm>
          <a:prstGeom prst="rect">
            <a:avLst/>
          </a:prstGeom>
          <a:ln>
            <a:solidFill>
              <a:srgbClr val="D2533C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32" y="4655201"/>
            <a:ext cx="3496506" cy="220279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037636" y="4655201"/>
            <a:ext cx="2742050" cy="2124822"/>
            <a:chOff x="3037636" y="4655201"/>
            <a:chExt cx="2742050" cy="2124822"/>
          </a:xfrm>
        </p:grpSpPr>
        <p:sp>
          <p:nvSpPr>
            <p:cNvPr id="3" name="Rectangle 2"/>
            <p:cNvSpPr/>
            <p:nvPr/>
          </p:nvSpPr>
          <p:spPr>
            <a:xfrm>
              <a:off x="3478613" y="6373065"/>
              <a:ext cx="2301073" cy="4069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1001">
              <a:schemeClr val="dk2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Potential function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3037636" y="4655201"/>
              <a:ext cx="1209766" cy="1604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277564" y="5617029"/>
              <a:ext cx="427148" cy="642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859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84237" y="2143428"/>
            <a:ext cx="8029576" cy="429760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Describing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kinematics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finger waggling: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(stable behavior)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of phase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fingers).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946448"/>
              </p:ext>
            </p:extLst>
          </p:nvPr>
        </p:nvGraphicFramePr>
        <p:xfrm>
          <a:off x="2480561" y="4971806"/>
          <a:ext cx="3570287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2" name="Equation" r:id="rId4" imgW="1612900" imgH="596900" progId="Equation.3">
                  <p:embed/>
                </p:oleObj>
              </mc:Choice>
              <mc:Fallback>
                <p:oleObj name="Equation" r:id="rId4" imgW="16129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0561" y="4971806"/>
                        <a:ext cx="3570287" cy="131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dynamics of bimanual coordination: The HKB Model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918683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3" name="Equation" r:id="rId6" imgW="114300" imgH="165100" progId="Equation.3">
                  <p:embed/>
                </p:oleObj>
              </mc:Choice>
              <mc:Fallback>
                <p:oleObj name="Equation" r:id="rId6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&quot;No&quot; Symbol 8"/>
          <p:cNvSpPr/>
          <p:nvPr/>
        </p:nvSpPr>
        <p:spPr>
          <a:xfrm>
            <a:off x="4066522" y="5530886"/>
            <a:ext cx="1859242" cy="680890"/>
          </a:xfrm>
          <a:prstGeom prst="noSmoking">
            <a:avLst>
              <a:gd name="adj" fmla="val 9077"/>
            </a:avLst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40782" y="2597336"/>
                <a:ext cx="4240405" cy="7557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82" y="2597336"/>
                <a:ext cx="4240405" cy="7557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04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84237" y="2038256"/>
            <a:ext cx="8029576" cy="200556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Kinematic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roperties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finger waggling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(cyclic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oscillation)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dynamics of bimanual coordination: The HKB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13" y="2536066"/>
            <a:ext cx="7118478" cy="4321933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424784"/>
              </p:ext>
            </p:extLst>
          </p:nvPr>
        </p:nvGraphicFramePr>
        <p:xfrm>
          <a:off x="3261562" y="3023515"/>
          <a:ext cx="5658232" cy="918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4" imgW="3276600" imgH="533400" progId="Equation.3">
                  <p:embed/>
                </p:oleObj>
              </mc:Choice>
              <mc:Fallback>
                <p:oleObj name="Equation" r:id="rId4" imgW="32766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1562" y="3023515"/>
                        <a:ext cx="5658232" cy="918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9788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dynamics of bimanual coordination: The HKB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93151"/>
            <a:ext cx="7610476" cy="462893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underlying the finger waggling pattern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function):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3875" y="3088098"/>
            <a:ext cx="2104102" cy="646331"/>
          </a:xfrm>
          <a:prstGeom prst="rect">
            <a:avLst/>
          </a:prstGeom>
          <a:noFill/>
          <a:ln>
            <a:solidFill>
              <a:srgbClr val="ACA73B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energy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phase difference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1683589" y="2994589"/>
            <a:ext cx="1641777" cy="139406"/>
          </a:xfrm>
          <a:custGeom>
            <a:avLst/>
            <a:gdLst>
              <a:gd name="connsiteX0" fmla="*/ 0 w 1641777"/>
              <a:gd name="connsiteY0" fmla="*/ 139406 h 139406"/>
              <a:gd name="connsiteX1" fmla="*/ 573073 w 1641777"/>
              <a:gd name="connsiteY1" fmla="*/ 46469 h 139406"/>
              <a:gd name="connsiteX2" fmla="*/ 1161634 w 1641777"/>
              <a:gd name="connsiteY2" fmla="*/ 0 h 139406"/>
              <a:gd name="connsiteX3" fmla="*/ 1641777 w 1641777"/>
              <a:gd name="connsiteY3" fmla="*/ 15490 h 13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777" h="139406">
                <a:moveTo>
                  <a:pt x="0" y="139406"/>
                </a:moveTo>
                <a:cubicBezTo>
                  <a:pt x="189733" y="104554"/>
                  <a:pt x="379467" y="69703"/>
                  <a:pt x="573073" y="46469"/>
                </a:cubicBezTo>
                <a:cubicBezTo>
                  <a:pt x="766679" y="23235"/>
                  <a:pt x="983517" y="5163"/>
                  <a:pt x="1161634" y="0"/>
                </a:cubicBezTo>
                <a:lnTo>
                  <a:pt x="1641777" y="15490"/>
                </a:lnTo>
              </a:path>
            </a:pathLst>
          </a:custGeom>
          <a:ln>
            <a:solidFill>
              <a:srgbClr val="ACA73B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876294"/>
              </p:ext>
            </p:extLst>
          </p:nvPr>
        </p:nvGraphicFramePr>
        <p:xfrm>
          <a:off x="3325367" y="2740043"/>
          <a:ext cx="3690906" cy="509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Equation" r:id="rId3" imgW="1473200" imgH="203200" progId="Equation.3">
                  <p:embed/>
                </p:oleObj>
              </mc:Choice>
              <mc:Fallback>
                <p:oleObj name="Equation" r:id="rId3" imgW="147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5367" y="2740043"/>
                        <a:ext cx="3690906" cy="509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39" y="3200400"/>
            <a:ext cx="28587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607" y="5029200"/>
            <a:ext cx="28587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113" y="3200400"/>
            <a:ext cx="28587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72" y="5029200"/>
            <a:ext cx="28587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49728" y="502920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= 1/k</a:t>
            </a:r>
          </a:p>
        </p:txBody>
      </p:sp>
    </p:spTree>
    <p:extLst>
      <p:ext uri="{BB962C8B-B14F-4D97-AF65-F5344CB8AC3E}">
        <p14:creationId xmlns:p14="http://schemas.microsoft.com/office/powerpoint/2010/main" val="3475659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dynamics of bimanual coordination: The HKB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93151"/>
            <a:ext cx="7610476" cy="462893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dynamics underlying the finger waggling pattern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function):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9676"/>
          <a:stretch/>
        </p:blipFill>
        <p:spPr>
          <a:xfrm>
            <a:off x="1909308" y="3747512"/>
            <a:ext cx="5230873" cy="166173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3875" y="3088098"/>
            <a:ext cx="2104102" cy="646331"/>
          </a:xfrm>
          <a:prstGeom prst="rect">
            <a:avLst/>
          </a:prstGeom>
          <a:noFill/>
          <a:ln>
            <a:solidFill>
              <a:srgbClr val="ACA73B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phase difference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1683589" y="2994589"/>
            <a:ext cx="1641777" cy="139406"/>
          </a:xfrm>
          <a:custGeom>
            <a:avLst/>
            <a:gdLst>
              <a:gd name="connsiteX0" fmla="*/ 0 w 1641777"/>
              <a:gd name="connsiteY0" fmla="*/ 139406 h 139406"/>
              <a:gd name="connsiteX1" fmla="*/ 573073 w 1641777"/>
              <a:gd name="connsiteY1" fmla="*/ 46469 h 139406"/>
              <a:gd name="connsiteX2" fmla="*/ 1161634 w 1641777"/>
              <a:gd name="connsiteY2" fmla="*/ 0 h 139406"/>
              <a:gd name="connsiteX3" fmla="*/ 1641777 w 1641777"/>
              <a:gd name="connsiteY3" fmla="*/ 15490 h 13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777" h="139406">
                <a:moveTo>
                  <a:pt x="0" y="139406"/>
                </a:moveTo>
                <a:cubicBezTo>
                  <a:pt x="189733" y="104554"/>
                  <a:pt x="379467" y="69703"/>
                  <a:pt x="573073" y="46469"/>
                </a:cubicBezTo>
                <a:cubicBezTo>
                  <a:pt x="766679" y="23235"/>
                  <a:pt x="983517" y="5163"/>
                  <a:pt x="1161634" y="0"/>
                </a:cubicBezTo>
                <a:lnTo>
                  <a:pt x="1641777" y="15490"/>
                </a:lnTo>
              </a:path>
            </a:pathLst>
          </a:custGeom>
          <a:ln>
            <a:solidFill>
              <a:srgbClr val="ACA73B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851504"/>
              </p:ext>
            </p:extLst>
          </p:nvPr>
        </p:nvGraphicFramePr>
        <p:xfrm>
          <a:off x="3325367" y="2821174"/>
          <a:ext cx="3690906" cy="509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" name="Equation" r:id="rId4" imgW="1473200" imgH="203200" progId="Equation.3">
                  <p:embed/>
                </p:oleObj>
              </mc:Choice>
              <mc:Fallback>
                <p:oleObj name="Equation" r:id="rId4" imgW="147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5367" y="2821174"/>
                        <a:ext cx="3690906" cy="509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7416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8537"/>
            <a:ext cx="9019181" cy="1050848"/>
          </a:xfrm>
        </p:spPr>
        <p:txBody>
          <a:bodyPr>
            <a:normAutofit/>
          </a:bodyPr>
          <a:lstStyle/>
          <a:p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zh-CN" dirty="0"/>
              <a:t>1</a:t>
            </a:r>
            <a:r>
              <a:rPr lang="en-US" altLang="zh-CN" dirty="0"/>
              <a:t>/k)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bifurcation</a:t>
            </a:r>
            <a:r>
              <a:rPr lang="en-US" altLang="zh-CN" dirty="0"/>
              <a:t>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011442"/>
              </p:ext>
            </p:extLst>
          </p:nvPr>
        </p:nvGraphicFramePr>
        <p:xfrm>
          <a:off x="392113" y="373119"/>
          <a:ext cx="8458200" cy="637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Equation" r:id="rId3" imgW="4533900" imgH="3416300" progId="Equation.3">
                  <p:embed/>
                </p:oleObj>
              </mc:Choice>
              <mc:Fallback>
                <p:oleObj name="Equation" r:id="rId3" imgW="4533900" imgH="3416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113" y="373119"/>
                        <a:ext cx="8458200" cy="637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48642" y="1456018"/>
            <a:ext cx="1706358" cy="1782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46328" y="818356"/>
            <a:ext cx="3672852" cy="25853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bifurcation</a:t>
            </a:r>
            <a:r>
              <a:rPr lang="en-US" dirty="0"/>
              <a:t> occurs when a small smooth change made to the parameter values of a system causes a sudden 'qualitative’ change in its behavior. In this case, the parameter is </a:t>
            </a:r>
            <a:r>
              <a:rPr lang="en-US" i="1" dirty="0"/>
              <a:t>k</a:t>
            </a:r>
            <a:r>
              <a:rPr lang="en-US" dirty="0"/>
              <a:t> (period), the behavior change is from stable to unstable finger coordination.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1703" y="3713298"/>
            <a:ext cx="2976814" cy="65042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Only stable EPs are observable in behaviors</a:t>
            </a:r>
          </a:p>
        </p:txBody>
      </p:sp>
    </p:spTree>
    <p:extLst>
      <p:ext uri="{BB962C8B-B14F-4D97-AF65-F5344CB8AC3E}">
        <p14:creationId xmlns:p14="http://schemas.microsoft.com/office/powerpoint/2010/main" val="4156367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77" y="0"/>
            <a:ext cx="7016468" cy="6260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80021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(Phase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95" y="1361795"/>
            <a:ext cx="1527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13" y="255448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portrait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941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Bimanual coordination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38256"/>
            <a:ext cx="8029576" cy="481974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HKB model shows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antiphase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waggling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exceeds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Hz (4 cycles per sec).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oscillation frequency depends on its intrinsic dynamics (muscles, joints etc.) – coordinated dynamical system.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relation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perceived – perception plays a role in bimanual coordination.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Perceiving and producing bimanual are coupled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can’t perceive, say 90 phase relation, it is hard to produce it, and vice versa.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Perceiving/producing 0, and 180 phase relations is natural; perceiving/producing other phase relations can be trained.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5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synchrony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animal</a:t>
            </a:r>
            <a:r>
              <a:rPr lang="zh-CN" altLang="en-US" dirty="0"/>
              <a:t> </a:t>
            </a:r>
            <a:r>
              <a:rPr lang="en-US" altLang="zh-CN" dirty="0"/>
              <a:t>movements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488466"/>
            <a:ext cx="7610476" cy="36707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finding that (1) there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180°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movements, for example: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swing,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swing,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inter-personal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synchrony,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quadrupeds…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critical frequency for system bifurcation may differ.</a:t>
            </a:r>
          </a:p>
        </p:txBody>
      </p:sp>
    </p:spTree>
    <p:extLst>
      <p:ext uri="{BB962C8B-B14F-4D97-AF65-F5344CB8AC3E}">
        <p14:creationId xmlns:p14="http://schemas.microsoft.com/office/powerpoint/2010/main" val="1326831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Interpersonal coordination (synchrony)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59" y="2471974"/>
            <a:ext cx="4508500" cy="349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848" y="6165697"/>
            <a:ext cx="374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Coey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Varlet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Richardson,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1320" y="3121096"/>
            <a:ext cx="3222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-personal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intrapersonal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78773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mass-spring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49" y="2211158"/>
            <a:ext cx="6888953" cy="451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1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Interpersonal coordination (synchrony)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5847" y="5657864"/>
            <a:ext cx="6689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Schimdt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O’Brien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(1997):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disturbed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6814" y="4072191"/>
            <a:ext cx="284590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Unintentional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dirty="0"/>
              <a:t>nter</a:t>
            </a:r>
            <a:r>
              <a:rPr lang="en-US" altLang="zh-CN" dirty="0"/>
              <a:t>-personal</a:t>
            </a:r>
            <a:r>
              <a:rPr lang="zh-CN" altLang="en-US" dirty="0"/>
              <a:t> </a:t>
            </a:r>
            <a:r>
              <a:rPr lang="en-US" altLang="zh-CN" dirty="0"/>
              <a:t>synchrony</a:t>
            </a:r>
            <a:r>
              <a:rPr lang="zh-CN" altLang="en-US" dirty="0"/>
              <a:t> </a:t>
            </a:r>
            <a:r>
              <a:rPr lang="en-US" altLang="zh-CN" dirty="0"/>
              <a:t>existed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perception.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7" y="2952802"/>
            <a:ext cx="4477285" cy="2631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739" y="2278553"/>
            <a:ext cx="16989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synchrony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24049" y="2278553"/>
            <a:ext cx="479860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Synchrony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0°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180°</a:t>
            </a:r>
            <a:r>
              <a:rPr lang="zh-CN" altLang="en-US" dirty="0"/>
              <a:t> </a:t>
            </a:r>
            <a:r>
              <a:rPr lang="en-US" altLang="zh-CN" dirty="0"/>
              <a:t>phase</a:t>
            </a:r>
            <a:r>
              <a:rPr lang="zh-CN" altLang="en-US" dirty="0"/>
              <a:t> </a:t>
            </a:r>
            <a:r>
              <a:rPr lang="en-US" altLang="zh-CN" dirty="0"/>
              <a:t>relations.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676732" y="2708011"/>
            <a:ext cx="623816" cy="1374121"/>
          </a:xfrm>
          <a:custGeom>
            <a:avLst/>
            <a:gdLst>
              <a:gd name="connsiteX0" fmla="*/ 501411 w 623816"/>
              <a:gd name="connsiteY0" fmla="*/ 0 h 1374121"/>
              <a:gd name="connsiteX1" fmla="*/ 27094 w 623816"/>
              <a:gd name="connsiteY1" fmla="*/ 749676 h 1374121"/>
              <a:gd name="connsiteX2" fmla="*/ 118897 w 623816"/>
              <a:gd name="connsiteY2" fmla="*/ 1331056 h 1374121"/>
              <a:gd name="connsiteX3" fmla="*/ 623816 w 623816"/>
              <a:gd name="connsiteY3" fmla="*/ 1331056 h 137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816" h="1374121">
                <a:moveTo>
                  <a:pt x="501411" y="0"/>
                </a:moveTo>
                <a:cubicBezTo>
                  <a:pt x="296128" y="263916"/>
                  <a:pt x="90846" y="527833"/>
                  <a:pt x="27094" y="749676"/>
                </a:cubicBezTo>
                <a:cubicBezTo>
                  <a:pt x="-36658" y="971519"/>
                  <a:pt x="19443" y="1234159"/>
                  <a:pt x="118897" y="1331056"/>
                </a:cubicBezTo>
                <a:cubicBezTo>
                  <a:pt x="218351" y="1427953"/>
                  <a:pt x="623816" y="1331056"/>
                  <a:pt x="623816" y="1331056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798914" y="2677412"/>
            <a:ext cx="699668" cy="1147463"/>
          </a:xfrm>
          <a:custGeom>
            <a:avLst/>
            <a:gdLst>
              <a:gd name="connsiteX0" fmla="*/ 627323 w 699668"/>
              <a:gd name="connsiteY0" fmla="*/ 0 h 1147463"/>
              <a:gd name="connsiteX1" fmla="*/ 642624 w 699668"/>
              <a:gd name="connsiteY1" fmla="*/ 856772 h 1147463"/>
              <a:gd name="connsiteX2" fmla="*/ 0 w 699668"/>
              <a:gd name="connsiteY2" fmla="*/ 1147463 h 114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668" h="1147463">
                <a:moveTo>
                  <a:pt x="627323" y="0"/>
                </a:moveTo>
                <a:cubicBezTo>
                  <a:pt x="687250" y="332764"/>
                  <a:pt x="747178" y="665528"/>
                  <a:pt x="642624" y="856772"/>
                </a:cubicBezTo>
                <a:cubicBezTo>
                  <a:pt x="538070" y="1048016"/>
                  <a:pt x="269035" y="1097739"/>
                  <a:pt x="0" y="11474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64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Interpersonal coordination (synchrony)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5847" y="2442391"/>
            <a:ext cx="6689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synchronization occurs spontaneously with or without intention.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coupling is required – must look at each other.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Interpersonal coordination has a perceptual basis.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is important in cooperation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601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Intraperson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coordination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– the HKB model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parameter that controls bimanual coordination – the movement frequency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taste of dynamics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Interpersonal coordination</a:t>
            </a:r>
          </a:p>
        </p:txBody>
      </p:sp>
    </p:spTree>
    <p:extLst>
      <p:ext uri="{BB962C8B-B14F-4D97-AF65-F5344CB8AC3E}">
        <p14:creationId xmlns:p14="http://schemas.microsoft.com/office/powerpoint/2010/main" val="3804686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2A99-D9AE-2D48-A005-11C6243A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0463E-2C92-1943-BB51-484E8C528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HKB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/>
              <a:t>Scholarpedia</a:t>
            </a:r>
            <a:endParaRPr lang="en-US" altLang="zh-CN" dirty="0"/>
          </a:p>
          <a:p>
            <a:r>
              <a:rPr lang="en-US" altLang="zh-CN" dirty="0"/>
              <a:t>Optional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Bingham:</a:t>
            </a:r>
            <a:r>
              <a:rPr lang="zh-CN" altLang="en-US" dirty="0"/>
              <a:t> </a:t>
            </a:r>
            <a:r>
              <a:rPr lang="en-US" altLang="zh-CN" dirty="0"/>
              <a:t>Phase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phase</a:t>
            </a:r>
            <a:r>
              <a:rPr lang="zh-CN" altLang="en-US" dirty="0"/>
              <a:t> </a:t>
            </a:r>
            <a:r>
              <a:rPr lang="en-US" altLang="zh-CN" dirty="0"/>
              <a:t>driven</a:t>
            </a:r>
            <a:r>
              <a:rPr lang="zh-CN" altLang="en-US" dirty="0"/>
              <a:t> </a:t>
            </a:r>
            <a:r>
              <a:rPr lang="en-US" altLang="zh-CN" dirty="0"/>
              <a:t>oscillators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9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Coordination within and between persons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93" y="3236982"/>
            <a:ext cx="3810000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506" y="2118937"/>
            <a:ext cx="4209307" cy="4141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51177" y="6260353"/>
            <a:ext cx="2330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Ramenzoni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al, 2011)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176" y="2157069"/>
            <a:ext cx="4273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daily actions involve intra- and inter-person coordination.</a:t>
            </a:r>
          </a:p>
        </p:txBody>
      </p:sp>
    </p:spTree>
    <p:extLst>
      <p:ext uri="{BB962C8B-B14F-4D97-AF65-F5344CB8AC3E}">
        <p14:creationId xmlns:p14="http://schemas.microsoft.com/office/powerpoint/2010/main" val="381353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oscillatory movement to waves</a:t>
            </a:r>
          </a:p>
        </p:txBody>
      </p:sp>
      <p:pic>
        <p:nvPicPr>
          <p:cNvPr id="4" name="Picture 3" descr="Circle_cos_si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48" y="2136292"/>
            <a:ext cx="6282011" cy="3769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8369" y="6348220"/>
            <a:ext cx="38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/wiki/Sine</a:t>
            </a:r>
          </a:p>
        </p:txBody>
      </p:sp>
    </p:spTree>
    <p:extLst>
      <p:ext uri="{BB962C8B-B14F-4D97-AF65-F5344CB8AC3E}">
        <p14:creationId xmlns:p14="http://schemas.microsoft.com/office/powerpoint/2010/main" val="239423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oscillatory movement to waves</a:t>
            </a:r>
          </a:p>
        </p:txBody>
      </p:sp>
      <p:pic>
        <p:nvPicPr>
          <p:cNvPr id="4" name="Content Placeholder 3" descr="phas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3" r="-4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426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waves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823" y="2424025"/>
            <a:ext cx="6704262" cy="361221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868706" y="3780118"/>
            <a:ext cx="0" cy="448235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96118" y="4228353"/>
            <a:ext cx="1419411" cy="0"/>
          </a:xfrm>
          <a:prstGeom prst="straightConnector1">
            <a:avLst/>
          </a:prstGeom>
          <a:ln>
            <a:solidFill>
              <a:srgbClr val="D2533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54941" y="332651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Amplitude (A)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5113" y="450447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 (T)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470" y="3048000"/>
            <a:ext cx="1306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1/T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f: frequency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T: period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1546296" y="4243497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5088" y="5569023"/>
            <a:ext cx="6442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4707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waves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823" y="2424025"/>
            <a:ext cx="6704262" cy="361221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868706" y="3780118"/>
            <a:ext cx="0" cy="448235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96118" y="4228353"/>
            <a:ext cx="1419411" cy="0"/>
          </a:xfrm>
          <a:prstGeom prst="straightConnector1">
            <a:avLst/>
          </a:prstGeom>
          <a:ln>
            <a:solidFill>
              <a:srgbClr val="D2533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54941" y="332651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Amplitude (A)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5113" y="4504479"/>
            <a:ext cx="16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Wavelength 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4727" y="2586335"/>
            <a:ext cx="1483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1/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f: frequency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wavelength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1546296" y="4243497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95088" y="5569023"/>
            <a:ext cx="74892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</a:p>
        </p:txBody>
      </p:sp>
    </p:spTree>
    <p:extLst>
      <p:ext uri="{BB962C8B-B14F-4D97-AF65-F5344CB8AC3E}">
        <p14:creationId xmlns:p14="http://schemas.microsoft.com/office/powerpoint/2010/main" val="3125842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difference and phase shift</a:t>
            </a:r>
          </a:p>
        </p:txBody>
      </p:sp>
      <p:pic>
        <p:nvPicPr>
          <p:cNvPr id="56" name="Picture 5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" t="18216" b="26445"/>
          <a:stretch/>
        </p:blipFill>
        <p:spPr bwMode="auto">
          <a:xfrm>
            <a:off x="5033885" y="2180208"/>
            <a:ext cx="3995928" cy="119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20555" b="26252"/>
          <a:stretch/>
        </p:blipFill>
        <p:spPr bwMode="auto">
          <a:xfrm>
            <a:off x="4993847" y="3518882"/>
            <a:ext cx="4014216" cy="119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" t="19425" b="24330"/>
          <a:stretch/>
        </p:blipFill>
        <p:spPr bwMode="auto">
          <a:xfrm>
            <a:off x="5033884" y="4812341"/>
            <a:ext cx="3995928" cy="119786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TextBox 58"/>
          <p:cNvSpPr txBox="1"/>
          <p:nvPr/>
        </p:nvSpPr>
        <p:spPr>
          <a:xfrm>
            <a:off x="8238177" y="60575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4108501" y="405436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7374276" y="2233129"/>
            <a:ext cx="137170" cy="13716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608646" y="4835797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6975266" y="3518882"/>
            <a:ext cx="137160" cy="13716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067072" y="2038256"/>
            <a:ext cx="399010" cy="1893713"/>
          </a:xfrm>
          <a:prstGeom prst="rect">
            <a:avLst/>
          </a:prstGeom>
          <a:solidFill>
            <a:schemeClr val="accent4">
              <a:lumMod val="60000"/>
              <a:lumOff val="40000"/>
              <a:alpha val="36000"/>
            </a:schemeClr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668062" y="3457149"/>
            <a:ext cx="399010" cy="1893713"/>
          </a:xfrm>
          <a:prstGeom prst="rect">
            <a:avLst/>
          </a:prstGeom>
          <a:solidFill>
            <a:schemeClr val="accent6">
              <a:lumMod val="60000"/>
              <a:lumOff val="40000"/>
              <a:alpha val="36000"/>
            </a:schemeClr>
          </a:solid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02780" y="6057529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Phase difference, phase relation, phase shift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12426" y="2782356"/>
            <a:ext cx="38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36904" y="4188753"/>
            <a:ext cx="38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8907" y="2861325"/>
            <a:ext cx="2983610" cy="2845708"/>
            <a:chOff x="198907" y="2861325"/>
            <a:chExt cx="2983610" cy="2845708"/>
          </a:xfrm>
        </p:grpSpPr>
        <p:cxnSp>
          <p:nvCxnSpPr>
            <p:cNvPr id="51" name="Straight Connector 50"/>
            <p:cNvCxnSpPr/>
            <p:nvPr/>
          </p:nvCxnSpPr>
          <p:spPr>
            <a:xfrm flipH="1" flipV="1">
              <a:off x="840383" y="3151714"/>
              <a:ext cx="1814707" cy="2234325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03223" y="3243812"/>
              <a:ext cx="2280387" cy="1951195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841531" y="3335609"/>
              <a:ext cx="1828800" cy="18288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198907" y="4268877"/>
              <a:ext cx="29836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1774868" y="2861325"/>
              <a:ext cx="0" cy="28457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2417489" y="3626300"/>
              <a:ext cx="137160" cy="137696"/>
            </a:xfrm>
            <a:prstGeom prst="ellipse">
              <a:avLst/>
            </a:prstGeom>
            <a:solidFill>
              <a:srgbClr val="00009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993942" y="4819032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085748" y="3488596"/>
              <a:ext cx="137160" cy="13716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1575958" y="3957790"/>
              <a:ext cx="428416" cy="127495"/>
            </a:xfrm>
            <a:custGeom>
              <a:avLst/>
              <a:gdLst>
                <a:gd name="connsiteX0" fmla="*/ 0 w 428416"/>
                <a:gd name="connsiteY0" fmla="*/ 127495 h 127495"/>
                <a:gd name="connsiteX1" fmla="*/ 137705 w 428416"/>
                <a:gd name="connsiteY1" fmla="*/ 20399 h 127495"/>
                <a:gd name="connsiteX2" fmla="*/ 260110 w 428416"/>
                <a:gd name="connsiteY2" fmla="*/ 5099 h 127495"/>
                <a:gd name="connsiteX3" fmla="*/ 428416 w 428416"/>
                <a:gd name="connsiteY3" fmla="*/ 81597 h 12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416" h="127495">
                  <a:moveTo>
                    <a:pt x="0" y="127495"/>
                  </a:moveTo>
                  <a:cubicBezTo>
                    <a:pt x="47177" y="84146"/>
                    <a:pt x="94354" y="40798"/>
                    <a:pt x="137705" y="20399"/>
                  </a:cubicBezTo>
                  <a:cubicBezTo>
                    <a:pt x="181056" y="0"/>
                    <a:pt x="211658" y="-5101"/>
                    <a:pt x="260110" y="5099"/>
                  </a:cubicBezTo>
                  <a:cubicBezTo>
                    <a:pt x="308562" y="15299"/>
                    <a:pt x="428416" y="81597"/>
                    <a:pt x="428416" y="81597"/>
                  </a:cubicBezTo>
                </a:path>
              </a:pathLst>
            </a:custGeom>
            <a:ln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51820" y="3488596"/>
              <a:ext cx="383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ϕ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1569231" y="4146483"/>
              <a:ext cx="67929" cy="244792"/>
            </a:xfrm>
            <a:custGeom>
              <a:avLst/>
              <a:gdLst>
                <a:gd name="connsiteX0" fmla="*/ 52629 w 67929"/>
                <a:gd name="connsiteY0" fmla="*/ 0 h 244792"/>
                <a:gd name="connsiteX1" fmla="*/ 6727 w 67929"/>
                <a:gd name="connsiteY1" fmla="*/ 91797 h 244792"/>
                <a:gd name="connsiteX2" fmla="*/ 6727 w 67929"/>
                <a:gd name="connsiteY2" fmla="*/ 198893 h 244792"/>
                <a:gd name="connsiteX3" fmla="*/ 67929 w 67929"/>
                <a:gd name="connsiteY3" fmla="*/ 244792 h 2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29" h="244792">
                  <a:moveTo>
                    <a:pt x="52629" y="0"/>
                  </a:moveTo>
                  <a:cubicBezTo>
                    <a:pt x="33503" y="29324"/>
                    <a:pt x="14377" y="58648"/>
                    <a:pt x="6727" y="91797"/>
                  </a:cubicBezTo>
                  <a:cubicBezTo>
                    <a:pt x="-923" y="124946"/>
                    <a:pt x="-3473" y="173394"/>
                    <a:pt x="6727" y="198893"/>
                  </a:cubicBezTo>
                  <a:cubicBezTo>
                    <a:pt x="16927" y="224392"/>
                    <a:pt x="67929" y="244792"/>
                    <a:pt x="67929" y="244792"/>
                  </a:cubicBezTo>
                </a:path>
              </a:pathLst>
            </a:custGeom>
            <a:ln>
              <a:solidFill>
                <a:srgbClr val="29293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77031" y="4084211"/>
              <a:ext cx="383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ϕ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5" name="Arc 74"/>
            <p:cNvSpPr/>
            <p:nvPr/>
          </p:nvSpPr>
          <p:spPr>
            <a:xfrm rot="2518323">
              <a:off x="1880824" y="3353936"/>
              <a:ext cx="1040439" cy="313640"/>
            </a:xfrm>
            <a:prstGeom prst="arc">
              <a:avLst>
                <a:gd name="adj1" fmla="val 11025825"/>
                <a:gd name="adj2" fmla="val 0"/>
              </a:avLst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Arc 75"/>
            <p:cNvSpPr/>
            <p:nvPr/>
          </p:nvSpPr>
          <p:spPr>
            <a:xfrm rot="19099942">
              <a:off x="501762" y="3431737"/>
              <a:ext cx="1040439" cy="313640"/>
            </a:xfrm>
            <a:prstGeom prst="arc">
              <a:avLst>
                <a:gd name="adj1" fmla="val 11025825"/>
                <a:gd name="adj2" fmla="val 0"/>
              </a:avLst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Arc 76"/>
            <p:cNvSpPr/>
            <p:nvPr/>
          </p:nvSpPr>
          <p:spPr>
            <a:xfrm rot="2518323" flipH="1" flipV="1">
              <a:off x="550826" y="4857855"/>
              <a:ext cx="1040439" cy="313640"/>
            </a:xfrm>
            <a:prstGeom prst="arc">
              <a:avLst>
                <a:gd name="adj1" fmla="val 11025825"/>
                <a:gd name="adj2" fmla="val 0"/>
              </a:avLst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935" y="2038256"/>
            <a:ext cx="4608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objects rotating on a circular path (this is not a phase portrait)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98579" y="41464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4868" y="26673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00177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</p:bldLst>
  </p:timing>
</p:sld>
</file>

<file path=ppt/theme/theme1.xml><?xml version="1.0" encoding="utf-8"?>
<a:theme xmlns:a="http://schemas.openxmlformats.org/drawingml/2006/main" name="Perception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4521</TotalTime>
  <Words>1286</Words>
  <Application>Microsoft Macintosh PowerPoint</Application>
  <PresentationFormat>On-screen Show (4:3)</PresentationFormat>
  <Paragraphs>182</Paragraphs>
  <Slides>33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宋体</vt:lpstr>
      <vt:lpstr>Arial</vt:lpstr>
      <vt:lpstr>Calibri</vt:lpstr>
      <vt:lpstr>Cambria Math</vt:lpstr>
      <vt:lpstr>Century Gothic</vt:lpstr>
      <vt:lpstr>Times New Roman</vt:lpstr>
      <vt:lpstr>Wingdings</vt:lpstr>
      <vt:lpstr>Wingdings 2</vt:lpstr>
      <vt:lpstr>Perception</vt:lpstr>
      <vt:lpstr>Equation</vt:lpstr>
      <vt:lpstr>The kinematics and dynamics of animal movement</vt:lpstr>
      <vt:lpstr>The dynamic hypothesis of synergy (coordination + control)</vt:lpstr>
      <vt:lpstr>Linear mass-spring</vt:lpstr>
      <vt:lpstr>Coordination within and between persons</vt:lpstr>
      <vt:lpstr>From oscillatory movement to waves</vt:lpstr>
      <vt:lpstr>From oscillatory movement to waves</vt:lpstr>
      <vt:lpstr>Basics of waves</vt:lpstr>
      <vt:lpstr>Basics of waves</vt:lpstr>
      <vt:lpstr>Phase difference and phase shift</vt:lpstr>
      <vt:lpstr>Phase relations</vt:lpstr>
      <vt:lpstr>In phase (0° phase diff) demo</vt:lpstr>
      <vt:lpstr>Anti phase (180° phase diff) demo</vt:lpstr>
      <vt:lpstr>Out-of-phase (90° phase diff) demo</vt:lpstr>
      <vt:lpstr>Intrapersonal coordinated rhythmic multi-limb movement: bimanual coordination</vt:lpstr>
      <vt:lpstr>PowerPoint Presentation</vt:lpstr>
      <vt:lpstr>PowerPoint Presentation</vt:lpstr>
      <vt:lpstr>The phenomenon: stability of coordinated rhythmic multi-limb movement</vt:lpstr>
      <vt:lpstr>The dynamics of bimanual coordination: The HKB Model</vt:lpstr>
      <vt:lpstr>The dynamics of bimanual coordination: The HKB Model</vt:lpstr>
      <vt:lpstr>The dynamics of bimanual coordination: The HKB Model</vt:lpstr>
      <vt:lpstr>The dynamics of bimanual coordination: The HKB Model</vt:lpstr>
      <vt:lpstr>The dynamics of bimanual coordination: The HKB Model</vt:lpstr>
      <vt:lpstr>The dynamics of bimanual coordination: The HKB Model</vt:lpstr>
      <vt:lpstr>The dynamics of bimanual coordination: The HKB Model</vt:lpstr>
      <vt:lpstr>PowerPoint Presentation</vt:lpstr>
      <vt:lpstr>PowerPoint Presentation</vt:lpstr>
      <vt:lpstr>Bimanual coordination summary</vt:lpstr>
      <vt:lpstr>Other synchrony in animal movements </vt:lpstr>
      <vt:lpstr>Interpersonal coordination (synchrony)</vt:lpstr>
      <vt:lpstr>Interpersonal coordination (synchrony)</vt:lpstr>
      <vt:lpstr>Interpersonal coordination (synchrony)</vt:lpstr>
      <vt:lpstr>Summary </vt:lpstr>
      <vt:lpstr>Reading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JS Pan</dc:creator>
  <cp:lastModifiedBy>Microsoft Office User</cp:lastModifiedBy>
  <cp:revision>136</cp:revision>
  <dcterms:created xsi:type="dcterms:W3CDTF">2015-04-13T02:04:34Z</dcterms:created>
  <dcterms:modified xsi:type="dcterms:W3CDTF">2019-06-27T10:05:19Z</dcterms:modified>
</cp:coreProperties>
</file>